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1231" r:id="rId2"/>
    <p:sldId id="1232" r:id="rId3"/>
    <p:sldId id="1234" r:id="rId4"/>
    <p:sldId id="632" r:id="rId5"/>
    <p:sldId id="1233" r:id="rId6"/>
    <p:sldId id="1235" r:id="rId7"/>
    <p:sldId id="577" r:id="rId8"/>
    <p:sldId id="1236" r:id="rId9"/>
    <p:sldId id="1237" r:id="rId10"/>
    <p:sldId id="1238" r:id="rId11"/>
    <p:sldId id="123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86" autoAdjust="0"/>
    <p:restoredTop sz="94660"/>
  </p:normalViewPr>
  <p:slideViewPr>
    <p:cSldViewPr snapToGrid="0">
      <p:cViewPr varScale="1">
        <p:scale>
          <a:sx n="91" d="100"/>
          <a:sy n="91" d="100"/>
        </p:scale>
        <p:origin x="2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899F5-AE01-4E89-9BFB-7FB0BD2977B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89212-E17A-414E-AABB-8EB350D93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25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80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06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60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minimum tool set needed in DevOps?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92A52E-C819-4009-9C3F-DCFC6ADA55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99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92A52E-C819-4009-9C3F-DCFC6ADA55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5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5CFC9A4-2523-4E2B-B54D-819411FD0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03C1628-FF04-479C-83B7-96778106F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72F98F5-8FCF-4645-BA1C-2488422B6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E3C38F8-4871-4BDA-95CF-50549FB10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02EB73B-A303-4AFC-981C-489F9A2B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1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C71ECF-B487-4DA8-BB5A-8327A662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8FAF186-056A-45A4-91A7-FBF773A6B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FE85F2D-93D8-443A-BAF1-89503D7C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677B280-5201-4787-A53B-EB8726D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AA2C023-0BE8-4501-A400-05C57202B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9B149D6-17E5-4312-9EEB-9145C6EB4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6451BE0-CB97-45F4-B161-EDFEBB94F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0CFF647-B0F6-420D-A773-17068C44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00F7203-523E-4D1F-9F55-95A135B7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6FA2CE8-49B5-4141-8C19-7BAD579C7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1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1BEBF-62E1-4A2E-BCE5-C47970FC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2920A1B-D653-421F-8649-ACF60FF28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3B892EF-A1BA-434F-B4CB-FBB2BF80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FCD270-E3E5-4829-943C-93CB0E45C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EB512AB-ED85-4B7B-A155-BFEF81A0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776171-80FD-47D8-BAA2-1D3CFBFB5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3E8E4C1-D146-41B5-A352-C9229E356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3FC6D6-ABD9-46B5-9260-C98ED8955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57F8BD3-1EA2-4B6D-B447-A57E7BD8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EA33928-A900-4AC0-B720-71163DA88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874898-B31B-4116-A82E-3B45380B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7419D9-1F5E-406E-A55A-454772C06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1AF7794-B8B0-4F9A-BF9C-E3CFDB76F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7A112E1-DFD5-4F40-9B49-A40570E0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CF752E-750A-47BE-BCA7-6AF706EB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4672568-FC4C-45FB-95B1-A112AC6AE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1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2C9006-E471-4E11-92FD-441F7481D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D419A6-016A-4C7D-B409-DA28A49B6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27EAB4B-7BDF-478D-A94A-16A1C35A1E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3B81B4A-2DB4-4B07-81C5-C70D42CC6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97FC0C6-050F-4DBA-B26B-E8FE75FC5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3729AD83-DA67-4B89-9401-203DB2A1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EDF7A0C-44DD-4805-A87A-D9A68E5E9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2B95555-9AD6-458D-BFC5-6349B909B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4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83B9A9-DCB7-4F64-BADB-89793990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21A52B9-F4DE-43CF-A7EF-1ECD51D3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2F20CB-AFA7-475E-9DFF-363D466D6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9C8D59B-58F6-4CB2-9280-D975BEBE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45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6D01BE3-D50E-4EDC-9204-F5D90142C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0BE73D1-91C9-4772-8502-4012D724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39E3C0-9C22-4E93-A8CD-9545603FD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40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D0B3AC-E73E-4695-B21A-300AA311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6DC9D5F-DB0F-471D-AF2A-871ECF7CC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50E3EE8-3292-43BF-A93E-F67666F3E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442D6F8-15E0-4617-8A0F-6FDC6FA6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8E98E8E-195B-4080-9DF9-A1CE58B4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2F5E1B3-3706-4E66-B7D5-9A7074E8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51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ADE8F5-53D9-43C2-814E-EC3F527A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0608AB4-3F6F-4930-AC68-7A8C91765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FB93728-CC00-4ECA-BFD3-244D70BCC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CB06EEA-BFB6-4CEA-93F1-628DDE586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7CB2C68-F676-43F7-8F15-C3A2A999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9DC4E4-C587-42F8-BCE3-69BC7866C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2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A402EB4-3673-4785-85E5-93541A05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5E32523-C3C4-4025-A658-EC05CAE26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498E944-3093-44CC-A789-27F03CB2F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E2D3BC5-C31E-4FFC-A742-B0CCCC1F8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6AC03BD-1D7D-4228-8D84-07DC95298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68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tiff"/><Relationship Id="rId6" Type="http://schemas.openxmlformats.org/officeDocument/2006/relationships/image" Target="../media/image6.jpe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46x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440x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more frequent deployments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faster lead times than their peers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  <p:sp>
        <p:nvSpPr>
          <p:cNvPr id="12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Are More </a:t>
            </a:r>
            <a:r>
              <a:rPr lang="en-US" dirty="0" smtClean="0"/>
              <a:t>Agile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3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0350" y="394692"/>
            <a:ext cx="67056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54636F"/>
                </a:solidFill>
              </a:rPr>
              <a:t>Amazon </a:t>
            </a:r>
            <a:r>
              <a:rPr lang="en-US" b="1" dirty="0">
                <a:solidFill>
                  <a:srgbClr val="54636F"/>
                </a:solidFill>
              </a:rPr>
              <a:t>Web Services </a:t>
            </a:r>
            <a:r>
              <a:rPr lang="en-US" b="1" dirty="0" smtClean="0">
                <a:solidFill>
                  <a:srgbClr val="54636F"/>
                </a:solidFill>
              </a:rPr>
              <a:t>Actions from XebiaLabs Platform</a:t>
            </a:r>
            <a:endParaRPr lang="en-US" b="1" dirty="0">
              <a:solidFill>
                <a:srgbClr val="54636F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Launch / terminate </a:t>
            </a:r>
            <a:r>
              <a:rPr lang="en-US" dirty="0">
                <a:solidFill>
                  <a:srgbClr val="54636F"/>
                </a:solidFill>
              </a:rPr>
              <a:t>AWS Elastic Compute Cloud (EC2) and Virtual Private Cloud (VPC)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application </a:t>
            </a:r>
            <a:r>
              <a:rPr lang="en-US" dirty="0">
                <a:solidFill>
                  <a:srgbClr val="54636F"/>
                </a:solidFill>
              </a:rPr>
              <a:t>to AWS cloud-based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Amazon’s Elastic Load Balancing feature for EC2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Create </a:t>
            </a:r>
            <a:r>
              <a:rPr lang="en-US" dirty="0">
                <a:solidFill>
                  <a:srgbClr val="54636F"/>
                </a:solidFill>
              </a:rPr>
              <a:t>and </a:t>
            </a: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Simple Storage Service (S3) buckets for file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EC2 Container Service (ECS) clusters, tasks, and services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the Relational Database Service (RDS) for databases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the Elastic Block Store (EBS) for persistent block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EC2 </a:t>
            </a:r>
            <a:r>
              <a:rPr lang="en-US" dirty="0">
                <a:solidFill>
                  <a:srgbClr val="54636F"/>
                </a:solidFill>
              </a:rPr>
              <a:t>instances and </a:t>
            </a: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applications to </a:t>
            </a:r>
            <a:r>
              <a:rPr lang="en-US" dirty="0" smtClean="0">
                <a:solidFill>
                  <a:srgbClr val="54636F"/>
                </a:solidFill>
              </a:rPr>
              <a:t>them</a:t>
            </a:r>
            <a:endParaRPr lang="en-US" dirty="0">
              <a:solidFill>
                <a:srgbClr val="54636F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network configurations such as </a:t>
            </a:r>
            <a:r>
              <a:rPr lang="en-US" dirty="0" smtClean="0">
                <a:solidFill>
                  <a:srgbClr val="54636F"/>
                </a:solidFill>
              </a:rPr>
              <a:t>VPC </a:t>
            </a:r>
            <a:r>
              <a:rPr lang="en-US" dirty="0">
                <a:solidFill>
                  <a:srgbClr val="54636F"/>
                </a:solidFill>
              </a:rPr>
              <a:t>instances, subnets, routing tables, and network interfaces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load balancing configurations to AWS Elastic Load Balancing (ELB)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storage configurations such as </a:t>
            </a:r>
            <a:r>
              <a:rPr lang="en-US" dirty="0" smtClean="0">
                <a:solidFill>
                  <a:srgbClr val="54636F"/>
                </a:solidFill>
              </a:rPr>
              <a:t>EBS </a:t>
            </a:r>
            <a:r>
              <a:rPr lang="en-US" dirty="0">
                <a:solidFill>
                  <a:srgbClr val="54636F"/>
                </a:solidFill>
              </a:rPr>
              <a:t>volumes and </a:t>
            </a:r>
            <a:r>
              <a:rPr lang="en-US" dirty="0" smtClean="0">
                <a:solidFill>
                  <a:srgbClr val="54636F"/>
                </a:solidFill>
              </a:rPr>
              <a:t>S3 </a:t>
            </a:r>
            <a:r>
              <a:rPr lang="en-US" dirty="0">
                <a:solidFill>
                  <a:srgbClr val="54636F"/>
                </a:solidFill>
              </a:rPr>
              <a:t>buckets for file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content to S3 buckets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tasks </a:t>
            </a:r>
            <a:r>
              <a:rPr lang="en-US" dirty="0">
                <a:solidFill>
                  <a:srgbClr val="54636F"/>
                </a:solidFill>
              </a:rPr>
              <a:t>and services to ECS clusters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and work </a:t>
            </a:r>
            <a:r>
              <a:rPr lang="en-US" dirty="0">
                <a:solidFill>
                  <a:srgbClr val="54636F"/>
                </a:solidFill>
              </a:rPr>
              <a:t>with EC2 Container Registry (ECR) repositories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and </a:t>
            </a:r>
            <a:r>
              <a:rPr lang="en-US" dirty="0" smtClean="0">
                <a:solidFill>
                  <a:srgbClr val="54636F"/>
                </a:solidFill>
              </a:rPr>
              <a:t>work </a:t>
            </a:r>
            <a:r>
              <a:rPr lang="en-US" dirty="0">
                <a:solidFill>
                  <a:srgbClr val="54636F"/>
                </a:solidFill>
              </a:rPr>
              <a:t>with Relational Database Service (RDS)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AWS Lambda functions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AWS API Gateway to invoke Lambda functions</a:t>
            </a:r>
            <a:endParaRPr lang="en-US" b="0" i="0" dirty="0">
              <a:solidFill>
                <a:srgbClr val="54636F"/>
              </a:solidFill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4" r="43021"/>
          <a:stretch/>
        </p:blipFill>
        <p:spPr>
          <a:xfrm>
            <a:off x="7302500" y="1440514"/>
            <a:ext cx="4640313" cy="38831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3358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500"/>
            <a:ext cx="12192000" cy="594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1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Are More Reliable</a:t>
            </a:r>
          </a:p>
        </p:txBody>
      </p:sp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5x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96x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lower change failure rate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faster mean time to recover (MTTR)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</p:spTree>
    <p:extLst>
      <p:ext uri="{BB962C8B-B14F-4D97-AF65-F5344CB8AC3E}">
        <p14:creationId xmlns:p14="http://schemas.microsoft.com/office/powerpoint/2010/main" val="151900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Do Cool Stuff</a:t>
            </a:r>
          </a:p>
        </p:txBody>
      </p:sp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21%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44%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000" dirty="0">
                <a:solidFill>
                  <a:srgbClr val="434343"/>
                </a:solidFill>
                <a:latin typeface="Arial"/>
                <a:cs typeface="Arial"/>
              </a:rPr>
              <a:t>less time spent on unplanned work and rework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more time spent on new work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</p:spTree>
    <p:extLst>
      <p:ext uri="{BB962C8B-B14F-4D97-AF65-F5344CB8AC3E}">
        <p14:creationId xmlns:p14="http://schemas.microsoft.com/office/powerpoint/2010/main" val="106920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F9CA378-546A-4A61-B23B-7BB1A1FF7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113" y="1059429"/>
            <a:ext cx="9513774" cy="515025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0FBF60EE-7746-45CF-AAAA-231C4CEF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So Many Tools!</a:t>
            </a:r>
          </a:p>
        </p:txBody>
      </p:sp>
    </p:spTree>
    <p:extLst>
      <p:ext uri="{BB962C8B-B14F-4D97-AF65-F5344CB8AC3E}">
        <p14:creationId xmlns:p14="http://schemas.microsoft.com/office/powerpoint/2010/main" val="28900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>
            <a:extLst>
              <a:ext uri="{FF2B5EF4-FFF2-40B4-BE49-F238E27FC236}">
                <a16:creationId xmlns="" xmlns:a16="http://schemas.microsoft.com/office/drawing/2014/main" id="{D6F0FCBA-84E8-401E-A446-1B42CB8C9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186" y="1126079"/>
            <a:ext cx="6160314" cy="549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22C31F37-933D-4EC2-8F40-64A07C565089}"/>
              </a:ext>
            </a:extLst>
          </p:cNvPr>
          <p:cNvSpPr txBox="1">
            <a:spLocks/>
          </p:cNvSpPr>
          <p:nvPr/>
        </p:nvSpPr>
        <p:spPr>
          <a:xfrm>
            <a:off x="6790482" y="1358809"/>
            <a:ext cx="5231756" cy="51268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Wait time Typically &gt; Task Time</a:t>
            </a:r>
          </a:p>
          <a:p>
            <a:r>
              <a:rPr lang="en-US"/>
              <a:t>Root Causes</a:t>
            </a:r>
          </a:p>
          <a:p>
            <a:pPr lvl="1"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Role Silos</a:t>
            </a:r>
          </a:p>
          <a:p>
            <a:pPr lvl="1"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Sharing Resources Across Projects</a:t>
            </a:r>
          </a:p>
          <a:p>
            <a:pPr lvl="1"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Lack of a “Product Team” model</a:t>
            </a:r>
            <a:endParaRPr lang="en-GB" altLang="en-US" dirty="0"/>
          </a:p>
        </p:txBody>
      </p:sp>
      <p:sp>
        <p:nvSpPr>
          <p:cNvPr id="5" name="Title 2">
            <a:extLst>
              <a:ext uri="{FF2B5EF4-FFF2-40B4-BE49-F238E27FC236}">
                <a16:creationId xmlns="" xmlns:a16="http://schemas.microsoft.com/office/drawing/2014/main" id="{0CD0BB03-24AD-40A9-8EB0-989C835D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Organizational Challenges</a:t>
            </a:r>
          </a:p>
        </p:txBody>
      </p:sp>
    </p:spTree>
    <p:extLst>
      <p:ext uri="{BB962C8B-B14F-4D97-AF65-F5344CB8AC3E}">
        <p14:creationId xmlns:p14="http://schemas.microsoft.com/office/powerpoint/2010/main" val="4145558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21D45179-EE65-48EF-AFF0-FA46B59BC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Scaling Challenges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37C21AE-3186-4B6C-A2DC-46C79B7A143A}"/>
              </a:ext>
            </a:extLst>
          </p:cNvPr>
          <p:cNvSpPr txBox="1"/>
          <p:nvPr/>
        </p:nvSpPr>
        <p:spPr>
          <a:xfrm>
            <a:off x="960344" y="1559020"/>
            <a:ext cx="104498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Departmental Success != Enterprise-wide Success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F6D08ED-8A7C-4E15-B4E7-762374492026}"/>
              </a:ext>
            </a:extLst>
          </p:cNvPr>
          <p:cNvSpPr txBox="1"/>
          <p:nvPr/>
        </p:nvSpPr>
        <p:spPr>
          <a:xfrm>
            <a:off x="2463574" y="2744435"/>
            <a:ext cx="74433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Compliance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Visibility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Maintainability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Repeatability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Technical and Non-technical Participants</a:t>
            </a:r>
          </a:p>
        </p:txBody>
      </p:sp>
    </p:spTree>
    <p:extLst>
      <p:ext uri="{BB962C8B-B14F-4D97-AF65-F5344CB8AC3E}">
        <p14:creationId xmlns:p14="http://schemas.microsoft.com/office/powerpoint/2010/main" val="3324450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344783" y="1400939"/>
            <a:ext cx="7443756" cy="1855747"/>
          </a:xfrm>
          <a:prstGeom prst="rect">
            <a:avLst/>
          </a:prstGeom>
          <a:solidFill>
            <a:srgbClr val="1FB354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811" y="430021"/>
            <a:ext cx="2261227" cy="43415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7946081" y="1400940"/>
            <a:ext cx="3855057" cy="4798670"/>
          </a:xfrm>
          <a:prstGeom prst="rect">
            <a:avLst/>
          </a:prstGeom>
          <a:solidFill>
            <a:srgbClr val="282F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 marL="17463"/>
            <a:r>
              <a:rPr lang="en-US" sz="2800" b="1" dirty="0">
                <a:solidFill>
                  <a:schemeClr val="bg1"/>
                </a:solidFill>
              </a:rPr>
              <a:t>Hundreds of Companies 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deliver software with </a:t>
            </a:r>
            <a:r>
              <a:rPr lang="en-US" sz="2400" dirty="0" err="1">
                <a:solidFill>
                  <a:schemeClr val="bg1"/>
                </a:solidFill>
              </a:rPr>
              <a:t>XebiaLabs</a:t>
            </a:r>
            <a:r>
              <a:rPr lang="en-US" sz="2400" dirty="0">
                <a:solidFill>
                  <a:schemeClr val="bg1"/>
                </a:solidFill>
              </a:rPr>
              <a:t> - faster, safer and more customer focused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849" y="1301017"/>
            <a:ext cx="7381689" cy="208322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r>
              <a:rPr lang="en-US" sz="3200" b="1" dirty="0">
                <a:solidFill>
                  <a:schemeClr val="bg1"/>
                </a:solidFill>
              </a:rPr>
              <a:t>Enterprise DevOps Platform 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intelligence, automation and control</a:t>
            </a:r>
          </a:p>
          <a:p>
            <a:r>
              <a:rPr lang="en-US" sz="2800" dirty="0">
                <a:solidFill>
                  <a:schemeClr val="bg1"/>
                </a:solidFill>
              </a:rPr>
              <a:t>Learn more: www.youtube.com/xebialabs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856591" y="3356608"/>
            <a:ext cx="3931948" cy="1362225"/>
          </a:xfrm>
          <a:prstGeom prst="rect">
            <a:avLst/>
          </a:prstGeom>
          <a:solidFill>
            <a:srgbClr val="282F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bg1"/>
                </a:solidFill>
              </a:rPr>
              <a:t>Continuous Delivery and DevOps pioneer, authority and technology leader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856591" y="4821682"/>
            <a:ext cx="3931949" cy="137792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bg1"/>
                </a:solidFill>
              </a:rPr>
              <a:t>Global </a:t>
            </a:r>
            <a:r>
              <a:rPr lang="en-US" sz="2400">
                <a:solidFill>
                  <a:schemeClr val="bg1"/>
                </a:solidFill>
              </a:rPr>
              <a:t>team 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in </a:t>
            </a:r>
            <a:r>
              <a:rPr lang="en-US" sz="2400" dirty="0">
                <a:solidFill>
                  <a:schemeClr val="bg1"/>
                </a:solidFill>
              </a:rPr>
              <a:t>the US,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Europe </a:t>
            </a:r>
            <a:r>
              <a:rPr lang="en-US" sz="2400">
                <a:solidFill>
                  <a:schemeClr val="bg1"/>
                </a:solidFill>
              </a:rPr>
              <a:t>&amp; APAC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3780" y="5088943"/>
            <a:ext cx="1681194" cy="89389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5686" y="3277969"/>
            <a:ext cx="3796992" cy="2881727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44783" y="3356608"/>
            <a:ext cx="3359438" cy="285168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82880" tIns="182880" rtlCol="0" anchor="t"/>
          <a:lstStyle/>
          <a:p>
            <a:r>
              <a:rPr lang="en-US" sz="2800" b="1"/>
              <a:t>Top-ranked</a:t>
            </a:r>
            <a:endParaRPr lang="en-US" sz="28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32" y="4747451"/>
            <a:ext cx="1199117" cy="125125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8116" y="4350056"/>
            <a:ext cx="901433" cy="297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284" y="4365808"/>
            <a:ext cx="846377" cy="19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7072" y="4748488"/>
            <a:ext cx="1242570" cy="125021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2" name="Oval 31"/>
          <p:cNvSpPr/>
          <p:nvPr/>
        </p:nvSpPr>
        <p:spPr>
          <a:xfrm>
            <a:off x="3017597" y="4718833"/>
            <a:ext cx="330882" cy="313325"/>
          </a:xfrm>
          <a:prstGeom prst="ellipse">
            <a:avLst/>
          </a:prstGeom>
          <a:noFill/>
          <a:ln w="38100">
            <a:solidFill>
              <a:srgbClr val="00D14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331524" y="5059752"/>
            <a:ext cx="330882" cy="313325"/>
          </a:xfrm>
          <a:prstGeom prst="ellipse">
            <a:avLst/>
          </a:prstGeom>
          <a:noFill/>
          <a:ln w="38100">
            <a:solidFill>
              <a:srgbClr val="00D14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1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249;p1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73824" y="981541"/>
            <a:ext cx="9719576" cy="572550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2">
            <a:extLst>
              <a:ext uri="{FF2B5EF4-FFF2-40B4-BE49-F238E27FC236}">
                <a16:creationId xmlns="" xmlns:a16="http://schemas.microsoft.com/office/drawing/2014/main" id="{21D45179-EE65-48EF-AFF0-FA46B59BC7A4}"/>
              </a:ext>
            </a:extLst>
          </p:cNvPr>
          <p:cNvSpPr txBox="1">
            <a:spLocks/>
          </p:cNvSpPr>
          <p:nvPr/>
        </p:nvSpPr>
        <p:spPr>
          <a:xfrm>
            <a:off x="609600" y="274637"/>
            <a:ext cx="11277600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XebiaLabs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6183" y="1792045"/>
            <a:ext cx="2261227" cy="4341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56183" y="268826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AWS </a:t>
            </a:r>
            <a:r>
              <a:rPr lang="en-US" sz="3200" dirty="0"/>
              <a:t>DevOps Competency Partner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183" y="4410722"/>
            <a:ext cx="3383280" cy="61851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20" y="0"/>
            <a:ext cx="6978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6880</TotalTime>
  <Words>362</Words>
  <Application>Microsoft Macintosh PowerPoint</Application>
  <PresentationFormat>Widescreen</PresentationFormat>
  <Paragraphs>70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ＭＳ Ｐゴシック</vt:lpstr>
      <vt:lpstr>Verdana</vt:lpstr>
      <vt:lpstr>Wingdings</vt:lpstr>
      <vt:lpstr>Arial</vt:lpstr>
      <vt:lpstr>Office Theme</vt:lpstr>
      <vt:lpstr>High Performers Are More Agile</vt:lpstr>
      <vt:lpstr>High Performers Are More Reliable</vt:lpstr>
      <vt:lpstr>High Performers Do Cool Stuff</vt:lpstr>
      <vt:lpstr>So Many Tools!</vt:lpstr>
      <vt:lpstr>Organizational Challenges</vt:lpstr>
      <vt:lpstr>Scaling Challenges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Buntel</dc:creator>
  <cp:lastModifiedBy>Tim Buntel</cp:lastModifiedBy>
  <cp:revision>15</cp:revision>
  <dcterms:created xsi:type="dcterms:W3CDTF">2018-08-23T14:49:41Z</dcterms:created>
  <dcterms:modified xsi:type="dcterms:W3CDTF">2018-09-04T13:25:29Z</dcterms:modified>
</cp:coreProperties>
</file>

<file path=docProps/thumbnail.jpeg>
</file>